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75CA-7A4A-43B7-AE5A-F1650FEB5EC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33EC-4369-4F1D-A5A2-B6C7D554E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09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533EC-4369-4F1D-A5A2-B6C7D554E1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3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371D77-798B-4ABA-812F-F7EF300BCA0B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15595C7-428D-4244-BA12-695DAB9DE543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5E111AA-A019-4B8F-A41D-96F86C0676C7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DE3D91-79B0-4613-9406-F825854102E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A55BFE-7BEC-4B0E-939D-0AFADF0BA8C1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45AE89-D73F-4249-AA7C-2A502CE37F7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512178B-3424-4789-90D4-4C0E79A22883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02C15D9-06BE-4970-9BC3-49793027780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ED91DB-4D9B-445C-B63D-BAA7B317C4A4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B23947B-4B4B-434F-A80E-38CF1208B07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2F7C88B-ED11-4433-B3E2-BF3052FAE4AC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7EF6BE5-493B-420B-AE94-3DA186400C3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11B3F10-4B52-46B2-A20D-EE0C91BAD73F}" type="datetimeFigureOut">
              <a:rPr lang="ru-RU"/>
              <a:t>02.02.2022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36D46A-0AF6-4605-A363-2744505B659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FB62C95-BE3A-4B73-A6AB-DBF8582FCBDE}" type="datetimeFigureOut">
              <a:rPr lang="ru-RU"/>
              <a:t>02.02.2022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DB12DAD-BBD0-41C4-9F8D-BF48B69717C0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C6C155-85E4-44B0-AA48-2202E5891061}" type="datetimeFigureOut">
              <a:rPr lang="ru-RU"/>
              <a:t>02.02.2022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EF624B2-0C68-4143-AC75-FEB7C1EC9EE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D6F02C1-BC6B-4EAD-AE74-768870C59BC3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0E340E-D3D7-4545-8E6F-FC3A918B816D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ABAD9DD-2EE5-4E6A-B2D7-609539F493D9}" type="datetimeFigureOut">
              <a:rPr lang="ru-RU"/>
              <a:t>02.02.2022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1B6C594-3759-49DB-BB5D-E1190FFE052C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/>
              <a:t>02.02.2022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D5E73A-C09B-4FF5-AEE8-8E117F109AB2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362277" y="3140969"/>
            <a:ext cx="6530204" cy="216982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ПРЕЗЕНТАЦИЯ </a:t>
            </a:r>
            <a:endParaRPr dirty="0"/>
          </a:p>
          <a:p>
            <a:pPr algn="ctr">
              <a:defRPr/>
            </a:pPr>
            <a:r>
              <a:rPr lang="ru-RU" sz="27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ЭЛЕКТИВНОЙ ДИСЦИПЛИНЫ</a:t>
            </a:r>
            <a:endParaRPr dirty="0"/>
          </a:p>
          <a:p>
            <a:pPr algn="ctr">
              <a:defRPr/>
            </a:pP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  <a:p>
            <a:pPr algn="ctr">
              <a:defRPr/>
            </a:pPr>
            <a:r>
              <a:rPr lang="ru-RU" sz="2700" b="1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«Контент-анализ правовых документов»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  <p:sp>
        <p:nvSpPr>
          <p:cNvPr id="6" name="Прямоугольник 3"/>
          <p:cNvSpPr/>
          <p:nvPr/>
        </p:nvSpPr>
        <p:spPr bwMode="auto">
          <a:xfrm>
            <a:off x="209006" y="5995851"/>
            <a:ext cx="881742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just">
              <a:defRPr/>
            </a:pPr>
            <a:r>
              <a:rPr lang="ru-RU" sz="2000" dirty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Кафедра </a:t>
            </a:r>
            <a:r>
              <a:rPr lang="ru-RU" sz="2000" dirty="0" smtClean="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информационного права и цифровых технологий</a:t>
            </a:r>
            <a:endParaRPr lang="ru-RU" sz="2700" dirty="0">
              <a:solidFill>
                <a:srgbClr val="005AA5"/>
              </a:solidFill>
              <a:latin typeface="Roboto Medium"/>
              <a:ea typeface="Roboto Medium"/>
              <a:cs typeface="Roboto Mediu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5" name="Прямоугольник 2"/>
          <p:cNvSpPr/>
          <p:nvPr/>
        </p:nvSpPr>
        <p:spPr bwMode="auto"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Calibri"/>
              </a:defRPr>
            </a:lvl9pPr>
          </a:lstStyle>
          <a:p>
            <a:pPr algn="ctr">
              <a:defRPr/>
            </a:pPr>
            <a:r>
              <a:rPr lang="ru-RU" sz="4000">
                <a:solidFill>
                  <a:srgbClr val="005AA5"/>
                </a:solidFill>
                <a:latin typeface="Roboto Medium"/>
                <a:ea typeface="Roboto Medium"/>
                <a:cs typeface="Roboto Medium"/>
              </a:rPr>
              <a:t>СПАСИБО ЗА ВНИМАНИЕ!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776082" y="753764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Цель освоения дисциплины </a:t>
            </a:r>
            <a:endParaRPr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 bwMode="auto">
          <a:xfrm>
            <a:off x="982629" y="1609561"/>
            <a:ext cx="7473606" cy="435133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dirty="0" smtClean="0"/>
              <a:t>Подготовка </a:t>
            </a:r>
            <a:r>
              <a:rPr lang="ru-RU" dirty="0"/>
              <a:t>высококвалифицированных специалистов в соответствии с ФГОС </a:t>
            </a:r>
            <a:r>
              <a:rPr lang="ru-RU" dirty="0" smtClean="0"/>
              <a:t>ВО.</a:t>
            </a:r>
          </a:p>
          <a:p>
            <a:pPr marL="0" indent="0" algn="ctr">
              <a:buNone/>
              <a:defRPr/>
            </a:pPr>
            <a:r>
              <a:rPr lang="ru-RU" dirty="0" smtClean="0"/>
              <a:t>Формирование у обучающихся знаний, умений, навыков </a:t>
            </a:r>
            <a:r>
              <a:rPr lang="ru-RU" dirty="0"/>
              <a:t>анализа содержимого правовых </a:t>
            </a:r>
            <a:r>
              <a:rPr lang="ru-RU" dirty="0" smtClean="0"/>
              <a:t>документов</a:t>
            </a:r>
            <a:r>
              <a:rPr lang="ru-RU" dirty="0" smtClean="0"/>
              <a:t>, </a:t>
            </a:r>
            <a:r>
              <a:rPr lang="ru-RU" dirty="0" smtClean="0"/>
              <a:t>что является важным для успешной работы в современных условиях цифровизации </a:t>
            </a:r>
            <a:r>
              <a:rPr lang="ru-RU" dirty="0" smtClean="0"/>
              <a:t>экономики и усиления роли информационной безопасности</a:t>
            </a:r>
            <a:r>
              <a:rPr lang="ru-RU" dirty="0" smtClean="0"/>
              <a:t>.</a:t>
            </a:r>
            <a:endParaRPr lang="ru-RU" dirty="0" smtClean="0"/>
          </a:p>
        </p:txBody>
      </p:sp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1026" name="Picture 2" descr="https://static.tildacdn.com/tild3036-3234-4535-b536-303537323934/__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55" y="4908960"/>
            <a:ext cx="2529753" cy="160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.depositphotos.com/1004032/4585/i/950/depositphotos_45852255-stock-photo-content-conept-in-word-ta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93" y="472690"/>
            <a:ext cx="2149773" cy="126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Задачи дисциплины</a:t>
            </a:r>
            <a:endParaRPr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0695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сформировать понимание теоретических основ контент-анализа, применяемого в научно-исследовательской и практической деятельности;</a:t>
            </a:r>
          </a:p>
          <a:p>
            <a:pPr lvl="0"/>
            <a:r>
              <a:rPr lang="ru-RU" dirty="0"/>
              <a:t>дать представление о новейших тенденциях применения контент-анализа в различных отраслях профессиональной </a:t>
            </a:r>
            <a:r>
              <a:rPr lang="ru-RU" dirty="0" smtClean="0"/>
              <a:t>деятельности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ознакомить с возможностями использования компьютерных систем для автоматизированной обработки текстовой информации;</a:t>
            </a:r>
          </a:p>
          <a:p>
            <a:pPr lvl="0"/>
            <a:r>
              <a:rPr lang="ru-RU" dirty="0" smtClean="0"/>
              <a:t>сформировать </a:t>
            </a:r>
            <a:r>
              <a:rPr lang="ru-RU" dirty="0"/>
              <a:t>практические навыки использования компьютерных программ для проведения контент-анализа правовых документов.</a:t>
            </a:r>
            <a:endParaRPr lang="ru-RU"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216226" y="159335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6688" y="878207"/>
            <a:ext cx="7886700" cy="9408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dirty="0"/>
              <a:t>Для кого предназначена дисциплина?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 bwMode="auto">
          <a:xfrm>
            <a:off x="603734" y="1819067"/>
            <a:ext cx="7928706" cy="1681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 smtClean="0"/>
              <a:t>обучающиеся специальности </a:t>
            </a:r>
            <a:r>
              <a:rPr lang="ru-RU" sz="2000" dirty="0"/>
              <a:t>40.05.01 Правовое обеспечение национальной безопасности </a:t>
            </a:r>
            <a:r>
              <a:rPr lang="ru-RU" sz="2000" dirty="0" smtClean="0"/>
              <a:t>(</a:t>
            </a:r>
            <a:r>
              <a:rPr lang="ru-RU" sz="2000" dirty="0"/>
              <a:t>специализация «Государственно-правовая</a:t>
            </a:r>
            <a:r>
              <a:rPr lang="ru-RU" sz="2000" dirty="0" smtClean="0"/>
              <a:t>»)</a:t>
            </a:r>
            <a:r>
              <a:rPr lang="ru-RU" sz="2000" dirty="0" smtClean="0"/>
              <a:t>;</a:t>
            </a:r>
            <a:endParaRPr lang="ru-RU" sz="2000" dirty="0" smtClean="0"/>
          </a:p>
          <a:p>
            <a:pPr algn="just"/>
            <a:r>
              <a:rPr lang="ru-RU" sz="2000" dirty="0" smtClean="0"/>
              <a:t>обучающиеся </a:t>
            </a:r>
            <a:r>
              <a:rPr lang="ru-RU" sz="2000" dirty="0"/>
              <a:t>38.05.01 Экономическая </a:t>
            </a:r>
            <a:r>
              <a:rPr lang="ru-RU" sz="2000" dirty="0" smtClean="0"/>
              <a:t>безопасность (специализация </a:t>
            </a:r>
            <a:r>
              <a:rPr lang="ru-RU" sz="2000" dirty="0"/>
              <a:t>«Правовое обеспечение экономической безопасности</a:t>
            </a:r>
            <a:r>
              <a:rPr lang="ru-RU" sz="2000" dirty="0" smtClean="0"/>
              <a:t>»).</a:t>
            </a:r>
            <a:endParaRPr lang="ru-RU" sz="2000" dirty="0"/>
          </a:p>
          <a:p>
            <a:pPr marL="0" indent="0" algn="just">
              <a:buFont typeface="Arial"/>
              <a:buNone/>
            </a:pPr>
            <a:endParaRPr lang="ru-RU" sz="20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106" y="3648701"/>
            <a:ext cx="2603961" cy="2866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lvl="3" indent="0"/>
            <a:r>
              <a:rPr lang="ru-RU" sz="2200" dirty="0" smtClean="0"/>
              <a:t>Метод контент-анализа, </a:t>
            </a:r>
            <a:r>
              <a:rPr lang="ru-RU" sz="2200" dirty="0"/>
              <a:t>варианты интерпретации </a:t>
            </a:r>
            <a:r>
              <a:rPr lang="ru-RU" sz="2200" dirty="0" smtClean="0"/>
              <a:t>контент-анализа.</a:t>
            </a:r>
            <a:endParaRPr lang="ru-RU" sz="2200" dirty="0"/>
          </a:p>
          <a:p>
            <a:pPr marL="0" lvl="3" indent="0"/>
            <a:r>
              <a:rPr lang="ru-RU" sz="2200" dirty="0"/>
              <a:t>Концептуальные </a:t>
            </a:r>
            <a:r>
              <a:rPr lang="ru-RU" sz="2200" dirty="0" smtClean="0"/>
              <a:t>основы </a:t>
            </a:r>
            <a:r>
              <a:rPr lang="ru-RU" sz="2200" dirty="0"/>
              <a:t>метода контент-анализа. </a:t>
            </a:r>
          </a:p>
          <a:p>
            <a:pPr marL="0" lvl="3" indent="0"/>
            <a:r>
              <a:rPr lang="ru-RU" sz="2200" dirty="0" smtClean="0"/>
              <a:t>Основные цели, направления, области </a:t>
            </a:r>
            <a:r>
              <a:rPr lang="ru-RU" sz="2200" dirty="0"/>
              <a:t>применения контент-анализа. </a:t>
            </a:r>
          </a:p>
          <a:p>
            <a:pPr marL="0" lvl="3" indent="0"/>
            <a:r>
              <a:rPr lang="ru-RU" sz="2200" dirty="0" smtClean="0"/>
              <a:t>Применение контент-анализа </a:t>
            </a:r>
            <a:r>
              <a:rPr lang="ru-RU" sz="2200" dirty="0"/>
              <a:t>в правовой сфере. </a:t>
            </a:r>
          </a:p>
          <a:p>
            <a:pPr marL="0" lvl="3" indent="0"/>
            <a:r>
              <a:rPr lang="ru-RU" sz="2200" dirty="0"/>
              <a:t>Роль информационных и коммуникационных технологий в развитии метода контент-анализа.</a:t>
            </a:r>
          </a:p>
          <a:p>
            <a:pPr marL="0" lvl="3" indent="0"/>
            <a:r>
              <a:rPr lang="ru-RU" sz="2200" dirty="0" smtClean="0"/>
              <a:t>Инструментарий </a:t>
            </a:r>
            <a:r>
              <a:rPr lang="ru-RU" sz="2200" dirty="0"/>
              <a:t>проведения </a:t>
            </a:r>
            <a:r>
              <a:rPr lang="ru-RU" sz="2200" dirty="0" smtClean="0"/>
              <a:t>контент-анализа.</a:t>
            </a:r>
            <a:endParaRPr lang="ru-RU" sz="2200" dirty="0"/>
          </a:p>
          <a:p>
            <a:pPr marL="0" lvl="3" indent="0"/>
            <a:r>
              <a:rPr lang="ru-RU" sz="2200" dirty="0" smtClean="0"/>
              <a:t>Практика </a:t>
            </a:r>
            <a:r>
              <a:rPr lang="ru-RU" sz="2200" dirty="0"/>
              <a:t>контент-аналитических исследований, процедуры, стадии разработки и практического применения контент-анализа. 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88704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5721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Тематический план дисциплины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661884" y="1774355"/>
            <a:ext cx="7944905" cy="2446733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dirty="0"/>
              <a:t>Тема 1. Общие понятия контент-анализа и его </a:t>
            </a:r>
            <a:r>
              <a:rPr lang="ru-RU" dirty="0" smtClean="0"/>
              <a:t>использование.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2. Современные средства </a:t>
            </a:r>
            <a:r>
              <a:rPr lang="ru-RU" dirty="0" smtClean="0"/>
              <a:t>контент-анализа.</a:t>
            </a:r>
          </a:p>
          <a:p>
            <a:pPr algn="just">
              <a:defRPr/>
            </a:pPr>
            <a:r>
              <a:rPr lang="ru-RU" dirty="0" smtClean="0"/>
              <a:t>Тема </a:t>
            </a:r>
            <a:r>
              <a:rPr lang="ru-RU" dirty="0"/>
              <a:t>3. Контент-анализ правовых документов: цели, </a:t>
            </a:r>
            <a:r>
              <a:rPr lang="ru-RU" dirty="0" smtClean="0"/>
              <a:t>результаты.</a:t>
            </a:r>
            <a:endParaRPr sz="16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Анализ текстов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1088"/>
            <a:ext cx="4572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549394" y="5209091"/>
            <a:ext cx="1730534" cy="129623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54439" y="886175"/>
            <a:ext cx="7886700" cy="94086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Как будут проходить занятия?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12102" y="1916832"/>
            <a:ext cx="7894687" cy="3600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/>
              <a:t>Теоретические </a:t>
            </a:r>
            <a:r>
              <a:rPr lang="ru-RU" dirty="0" smtClean="0"/>
              <a:t>опросы.</a:t>
            </a:r>
            <a:endParaRPr dirty="0"/>
          </a:p>
          <a:p>
            <a:pPr>
              <a:defRPr/>
            </a:pPr>
            <a:r>
              <a:rPr lang="ru-RU" dirty="0"/>
              <a:t>Работа с правовыми документами из информационных и справочных правовых систем.</a:t>
            </a:r>
          </a:p>
          <a:p>
            <a:pPr>
              <a:defRPr/>
            </a:pPr>
            <a:r>
              <a:rPr lang="ru-RU" dirty="0" smtClean="0"/>
              <a:t>Контент-анализ документов с применением информационных технологий.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Круглые </a:t>
            </a:r>
            <a:r>
              <a:rPr lang="ru-RU" dirty="0" smtClean="0"/>
              <a:t>столы.</a:t>
            </a:r>
            <a:endParaRPr dirty="0"/>
          </a:p>
          <a:p>
            <a:pPr>
              <a:defRPr/>
            </a:pPr>
            <a:r>
              <a:rPr lang="ru-RU" dirty="0" smtClean="0"/>
              <a:t>Решение </a:t>
            </a:r>
            <a:r>
              <a:rPr lang="ru-RU" dirty="0" err="1" smtClean="0"/>
              <a:t>практикоориентированных</a:t>
            </a:r>
            <a:r>
              <a:rPr lang="ru-RU" dirty="0" smtClean="0"/>
              <a:t> задач.</a:t>
            </a:r>
            <a:endParaRPr dirty="0"/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0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187249" y="162996"/>
            <a:ext cx="952381" cy="6666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Значение дисциплины для дальнейшего обучения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 dirty="0"/>
              <a:t>Основные положения дисциплины могут быть использованы в дальнейшем при изучении </a:t>
            </a:r>
            <a:r>
              <a:rPr lang="ru-RU" dirty="0" smtClean="0"/>
              <a:t>дисциплин</a:t>
            </a:r>
            <a:r>
              <a:rPr lang="ru-RU" dirty="0"/>
              <a:t>:</a:t>
            </a:r>
            <a:endParaRPr dirty="0"/>
          </a:p>
          <a:p>
            <a:pPr lvl="0"/>
            <a:r>
              <a:rPr lang="ru-RU" dirty="0" smtClean="0"/>
              <a:t>Информационная </a:t>
            </a:r>
            <a:r>
              <a:rPr lang="ru-RU" dirty="0"/>
              <a:t>безопасность </a:t>
            </a:r>
            <a:endParaRPr lang="ru-RU" dirty="0" smtClean="0"/>
          </a:p>
          <a:p>
            <a:pPr lvl="0"/>
            <a:r>
              <a:rPr lang="ru-RU" dirty="0" smtClean="0"/>
              <a:t>Информационное </a:t>
            </a:r>
            <a:r>
              <a:rPr lang="ru-RU" dirty="0"/>
              <a:t>право</a:t>
            </a: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6"/>
          <p:cNvCxnSpPr>
            <a:cxnSpLocks/>
          </p:cNvCxnSpPr>
          <p:nvPr/>
        </p:nvCxnSpPr>
        <p:spPr bwMode="auto"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745" y="5328392"/>
            <a:ext cx="1630699" cy="11282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728336" y="861906"/>
            <a:ext cx="7472812" cy="12682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Значение </a:t>
            </a:r>
            <a:r>
              <a:rPr lang="ru-RU" dirty="0"/>
              <a:t>дисциплины для практической работы юриста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357826" y="2129794"/>
            <a:ext cx="8246622" cy="3171414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ru-RU" dirty="0"/>
              <a:t>Возможность применять </a:t>
            </a:r>
            <a:r>
              <a:rPr lang="ru-RU" dirty="0" smtClean="0"/>
              <a:t>полученные знания </a:t>
            </a:r>
            <a:r>
              <a:rPr lang="ru-RU" dirty="0"/>
              <a:t>в различных сферах </a:t>
            </a:r>
            <a:r>
              <a:rPr lang="ru-RU" dirty="0" smtClean="0"/>
              <a:t>практической деятельности. </a:t>
            </a:r>
            <a:endParaRPr lang="ru-RU" dirty="0"/>
          </a:p>
          <a:p>
            <a:pPr algn="just">
              <a:defRPr/>
            </a:pPr>
            <a:r>
              <a:rPr lang="ru-RU" dirty="0"/>
              <a:t>Умение </a:t>
            </a:r>
            <a:r>
              <a:rPr lang="ru-RU" dirty="0" smtClean="0"/>
              <a:t>качественно анализировать </a:t>
            </a:r>
            <a:r>
              <a:rPr lang="ru-RU" dirty="0" smtClean="0"/>
              <a:t>документы для </a:t>
            </a:r>
            <a:r>
              <a:rPr lang="ru-RU" dirty="0"/>
              <a:t>выявления различных фактов и тенденций, отраженных в этих </a:t>
            </a:r>
            <a:r>
              <a:rPr lang="ru-RU" dirty="0" smtClean="0"/>
              <a:t>документах.</a:t>
            </a:r>
          </a:p>
          <a:p>
            <a:pPr algn="just">
              <a:defRPr/>
            </a:pPr>
            <a:r>
              <a:rPr lang="ru-RU" dirty="0"/>
              <a:t>Умение</a:t>
            </a:r>
            <a:r>
              <a:rPr lang="ru-RU" dirty="0" smtClean="0"/>
              <a:t> количественно </a:t>
            </a:r>
            <a:r>
              <a:rPr lang="ru-RU" dirty="0"/>
              <a:t>анализировать документы для </a:t>
            </a:r>
            <a:r>
              <a:rPr lang="ru-RU" dirty="0" smtClean="0"/>
              <a:t>измерения </a:t>
            </a:r>
            <a:r>
              <a:rPr lang="ru-RU" dirty="0"/>
              <a:t>различных фактов и тенденций, отраженных в этих </a:t>
            </a:r>
            <a:r>
              <a:rPr lang="ru-RU" dirty="0" smtClean="0"/>
              <a:t>документах.</a:t>
            </a:r>
          </a:p>
          <a:p>
            <a:pPr algn="just">
              <a:defRPr/>
            </a:pPr>
            <a:r>
              <a:rPr lang="ru-RU" dirty="0" smtClean="0"/>
              <a:t>Приобретение навыков извлечения нужных данных из информационного потока.</a:t>
            </a:r>
          </a:p>
          <a:p>
            <a:pPr algn="just">
              <a:defRPr/>
            </a:pPr>
            <a:r>
              <a:rPr lang="ru-RU" dirty="0" smtClean="0"/>
              <a:t>Приобретение навыков анализа влияния информации на аудиторию.</a:t>
            </a:r>
          </a:p>
          <a:p>
            <a:pPr algn="just">
              <a:defRPr/>
            </a:pPr>
            <a:r>
              <a:rPr lang="ru-RU" dirty="0" smtClean="0"/>
              <a:t>Умение количественно описать содержание коммуникации, что уменьшает субъективность интерпретации текста.</a:t>
            </a:r>
          </a:p>
        </p:txBody>
      </p:sp>
      <p:cxnSp>
        <p:nvCxnSpPr>
          <p:cNvPr id="6" name="Прямая соединительная линия 4"/>
          <p:cNvCxnSpPr>
            <a:cxnSpLocks/>
          </p:cNvCxnSpPr>
          <p:nvPr/>
        </p:nvCxnSpPr>
        <p:spPr bwMode="auto"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5"/>
          <p:cNvCxnSpPr>
            <a:cxnSpLocks/>
          </p:cNvCxnSpPr>
          <p:nvPr/>
        </p:nvCxnSpPr>
        <p:spPr bwMode="auto"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cxnSpLocks/>
          </p:cNvCxnSpPr>
          <p:nvPr/>
        </p:nvCxnSpPr>
        <p:spPr bwMode="auto"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7"/>
          <p:cNvCxnSpPr>
            <a:cxnSpLocks/>
          </p:cNvCxnSpPr>
          <p:nvPr/>
        </p:nvCxnSpPr>
        <p:spPr bwMode="auto"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>
            <a:cxnSpLocks/>
          </p:cNvCxnSpPr>
          <p:nvPr/>
        </p:nvCxnSpPr>
        <p:spPr bwMode="auto"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187249" y="95920"/>
            <a:ext cx="952381" cy="666667"/>
          </a:xfrm>
          <a:prstGeom prst="rect">
            <a:avLst/>
          </a:prstGeom>
        </p:spPr>
      </p:pic>
      <p:pic>
        <p:nvPicPr>
          <p:cNvPr id="4098" name="Picture 2" descr="https://wellingtone.co.uk/wp-content/uploads/2020/05/Power-BI-Benefit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6" t="4255" r="2130" b="14895"/>
          <a:stretch/>
        </p:blipFill>
        <p:spPr bwMode="auto">
          <a:xfrm>
            <a:off x="3367295" y="5215222"/>
            <a:ext cx="2932897" cy="12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4456</TotalTime>
  <Words>365</Words>
  <Application>Microsoft Office PowerPoint</Application>
  <DocSecurity>0</DocSecurity>
  <PresentationFormat>Экран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Брянцева</cp:lastModifiedBy>
  <cp:revision>164</cp:revision>
  <dcterms:created xsi:type="dcterms:W3CDTF">2020-12-02T14:35:45Z</dcterms:created>
  <dcterms:modified xsi:type="dcterms:W3CDTF">2022-02-02T13:16:59Z</dcterms:modified>
  <dc:identifier/>
  <dc:language/>
  <cp:version/>
</cp:coreProperties>
</file>